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60" r:id="rId4"/>
    <p:sldId id="259"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0" name="Triângulo retângulo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ítulo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pt-BR" smtClean="0"/>
              <a:t>Clique para editar o estilo do título mestre</a:t>
            </a:r>
            <a:endParaRPr kumimoji="0" lang="en-US"/>
          </a:p>
        </p:txBody>
      </p:sp>
      <p:sp>
        <p:nvSpPr>
          <p:cNvPr id="17" name="Subtítulo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t-BR" smtClean="0"/>
              <a:t>Clique para editar o estilo do subtítulo mestre</a:t>
            </a:r>
            <a:endParaRPr kumimoji="0" lang="en-US"/>
          </a:p>
        </p:txBody>
      </p:sp>
      <p:grpSp>
        <p:nvGrpSpPr>
          <p:cNvPr id="2" name="Grupo 1"/>
          <p:cNvGrpSpPr/>
          <p:nvPr/>
        </p:nvGrpSpPr>
        <p:grpSpPr>
          <a:xfrm>
            <a:off x="-3765" y="4953000"/>
            <a:ext cx="9147765" cy="1912088"/>
            <a:chOff x="-3765" y="4832896"/>
            <a:chExt cx="9147765" cy="2032192"/>
          </a:xfrm>
        </p:grpSpPr>
        <p:sp>
          <p:nvSpPr>
            <p:cNvPr id="7" name="Forma liv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a liv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a liv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ector reto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ço Reservado para Data 29"/>
          <p:cNvSpPr>
            <a:spLocks noGrp="1"/>
          </p:cNvSpPr>
          <p:nvPr>
            <p:ph type="dt" sz="half" idx="10"/>
          </p:nvPr>
        </p:nvSpPr>
        <p:spPr/>
        <p:txBody>
          <a:bodyPr/>
          <a:lstStyle>
            <a:lvl1pPr>
              <a:defRPr>
                <a:solidFill>
                  <a:srgbClr val="FFFFFF"/>
                </a:solidFill>
              </a:defRPr>
            </a:lvl1pPr>
            <a:extLst/>
          </a:lstStyle>
          <a:p>
            <a:fld id="{5CB1DA9B-BB6D-4621-85BE-4DEC441674F8}" type="datetimeFigureOut">
              <a:rPr lang="pt-BR" smtClean="0"/>
              <a:t>13/04/2013</a:t>
            </a:fld>
            <a:endParaRPr lang="pt-BR"/>
          </a:p>
        </p:txBody>
      </p:sp>
      <p:sp>
        <p:nvSpPr>
          <p:cNvPr id="19" name="Espaço Reservado para Rodapé 18"/>
          <p:cNvSpPr>
            <a:spLocks noGrp="1"/>
          </p:cNvSpPr>
          <p:nvPr>
            <p:ph type="ftr" sz="quarter" idx="11"/>
          </p:nvPr>
        </p:nvSpPr>
        <p:spPr/>
        <p:txBody>
          <a:bodyPr/>
          <a:lstStyle>
            <a:lvl1pPr>
              <a:defRPr>
                <a:solidFill>
                  <a:schemeClr val="accent1">
                    <a:tint val="20000"/>
                  </a:schemeClr>
                </a:solidFill>
              </a:defRPr>
            </a:lvl1pPr>
            <a:extLst/>
          </a:lstStyle>
          <a:p>
            <a:endParaRPr lang="pt-BR"/>
          </a:p>
        </p:txBody>
      </p:sp>
      <p:sp>
        <p:nvSpPr>
          <p:cNvPr id="27" name="Espaço Reservado para Número de Slide 26"/>
          <p:cNvSpPr>
            <a:spLocks noGrp="1"/>
          </p:cNvSpPr>
          <p:nvPr>
            <p:ph type="sldNum" sz="quarter" idx="12"/>
          </p:nvPr>
        </p:nvSpPr>
        <p:spPr/>
        <p:txBody>
          <a:bodyPr/>
          <a:lstStyle>
            <a:lvl1pPr>
              <a:defRPr>
                <a:solidFill>
                  <a:srgbClr val="FFFFFF"/>
                </a:solidFill>
              </a:defRPr>
            </a:lvl1pPr>
            <a:extLst/>
          </a:lstStyle>
          <a:p>
            <a:fld id="{B13850B1-7B33-471A-BEAF-EA4366559F6E}" type="slidenum">
              <a:rPr lang="pt-BR" smtClean="0"/>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5CB1DA9B-BB6D-4621-85BE-4DEC441674F8}" type="datetimeFigureOut">
              <a:rPr lang="pt-BR" smtClean="0"/>
              <a:t>13/04/2013</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B13850B1-7B33-471A-BEAF-EA4366559F6E}" type="slidenum">
              <a:rPr lang="pt-BR" smtClean="0"/>
              <a:t>‹nº›</a:t>
            </a:fld>
            <a:endParaRPr lang="pt-BR"/>
          </a:p>
        </p:txBody>
      </p:sp>
      <p:sp>
        <p:nvSpPr>
          <p:cNvPr id="7" name="Título 6"/>
          <p:cNvSpPr>
            <a:spLocks noGrp="1"/>
          </p:cNvSpPr>
          <p:nvPr>
            <p:ph type="title"/>
          </p:nvPr>
        </p:nvSpPr>
        <p:spPr/>
        <p:txBody>
          <a:bodyPr rtlCol="0"/>
          <a:lstStyle>
            <a:extLst/>
          </a:lstStyle>
          <a:p>
            <a:r>
              <a:rPr kumimoji="0" lang="pt-BR" smtClean="0"/>
              <a:t>Clique para editar o estilo do título mestre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2">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t-BR" smtClean="0"/>
              <a:t>Clique para editar os estilos do texto mestre</a:t>
            </a:r>
          </a:p>
        </p:txBody>
      </p:sp>
      <p:sp>
        <p:nvSpPr>
          <p:cNvPr id="4" name="Espaço Reservado para Data 3"/>
          <p:cNvSpPr>
            <a:spLocks noGrp="1"/>
          </p:cNvSpPr>
          <p:nvPr>
            <p:ph type="dt" sz="half" idx="10"/>
          </p:nvPr>
        </p:nvSpPr>
        <p:spPr/>
        <p:txBody>
          <a:bodyPr/>
          <a:lstStyle>
            <a:extLst/>
          </a:lstStyle>
          <a:p>
            <a:fld id="{5CB1DA9B-BB6D-4621-85BE-4DEC441674F8}" type="datetimeFigureOut">
              <a:rPr lang="pt-BR" smtClean="0"/>
              <a:t>13/04/2013</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B13850B1-7B33-471A-BEAF-EA4366559F6E}" type="slidenum">
              <a:rPr lang="pt-BR" smtClean="0"/>
              <a:t>‹nº›</a:t>
            </a:fld>
            <a:endParaRPr lang="pt-BR"/>
          </a:p>
        </p:txBody>
      </p:sp>
      <p:sp>
        <p:nvSpPr>
          <p:cNvPr id="7" name="Divisa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Divisa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bg>
      <p:bgRef idx="1002">
        <a:schemeClr val="bg1"/>
      </p:bgRef>
    </p:bg>
    <p:spTree>
      <p:nvGrpSpPr>
        <p:cNvPr id="1" name=""/>
        <p:cNvGrpSpPr/>
        <p:nvPr/>
      </p:nvGrpSpPr>
      <p:grpSpPr>
        <a:xfrm>
          <a:off x="0" y="0"/>
          <a:ext cx="0" cy="0"/>
          <a:chOff x="0" y="0"/>
          <a:chExt cx="0" cy="0"/>
        </a:xfrm>
      </p:grpSpPr>
      <p:sp>
        <p:nvSpPr>
          <p:cNvPr id="3" name="Espaço Reservado para Conteúdo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extLst/>
          </a:lstStyle>
          <a:p>
            <a:fld id="{5CB1DA9B-BB6D-4621-85BE-4DEC441674F8}" type="datetimeFigureOut">
              <a:rPr lang="pt-BR" smtClean="0"/>
              <a:t>13/04/2013</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B13850B1-7B33-471A-BEAF-EA4366559F6E}" type="slidenum">
              <a:rPr lang="pt-BR" smtClean="0"/>
              <a:t>‹nº›</a:t>
            </a:fld>
            <a:endParaRPr lang="pt-BR"/>
          </a:p>
        </p:txBody>
      </p:sp>
      <p:sp>
        <p:nvSpPr>
          <p:cNvPr id="8" name="Título 7"/>
          <p:cNvSpPr>
            <a:spLocks noGrp="1"/>
          </p:cNvSpPr>
          <p:nvPr>
            <p:ph type="title"/>
          </p:nvPr>
        </p:nvSpPr>
        <p:spPr/>
        <p:txBody>
          <a:bodyPr rtlCol="0"/>
          <a:lstStyle>
            <a:extLst/>
          </a:lstStyle>
          <a:p>
            <a:r>
              <a:rPr kumimoji="0" lang="pt-BR" smtClean="0"/>
              <a:t>Clique para editar o estilo do título mestre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8229600" cy="1143000"/>
          </a:xfrm>
        </p:spPr>
        <p:txBody>
          <a:bodyPr anchor="ctr"/>
          <a:lstStyle>
            <a:lvl1pPr>
              <a:defRPr/>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smtClean="0"/>
              <a:t>Clique para editar os estilos do texto mestre</a:t>
            </a:r>
          </a:p>
        </p:txBody>
      </p:sp>
      <p:sp>
        <p:nvSpPr>
          <p:cNvPr id="5" name="Espaço Reservado para Conteúdo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p:txBody>
          <a:bodyPr/>
          <a:lstStyle>
            <a:extLst/>
          </a:lstStyle>
          <a:p>
            <a:fld id="{5CB1DA9B-BB6D-4621-85BE-4DEC441674F8}" type="datetimeFigureOut">
              <a:rPr lang="pt-BR" smtClean="0"/>
              <a:t>13/04/2013</a:t>
            </a:fld>
            <a:endParaRPr lang="pt-BR"/>
          </a:p>
        </p:txBody>
      </p:sp>
      <p:sp>
        <p:nvSpPr>
          <p:cNvPr id="8" name="Espaço Reservado para Rodapé 7"/>
          <p:cNvSpPr>
            <a:spLocks noGrp="1"/>
          </p:cNvSpPr>
          <p:nvPr>
            <p:ph type="ftr" sz="quarter" idx="11"/>
          </p:nvPr>
        </p:nvSpPr>
        <p:spPr/>
        <p:txBody>
          <a:bodyPr/>
          <a:lstStyle>
            <a:extLst/>
          </a:lstStyle>
          <a:p>
            <a:endParaRPr lang="pt-BR"/>
          </a:p>
        </p:txBody>
      </p:sp>
      <p:sp>
        <p:nvSpPr>
          <p:cNvPr id="9" name="Espaço Reservado para Número de Slide 8"/>
          <p:cNvSpPr>
            <a:spLocks noGrp="1"/>
          </p:cNvSpPr>
          <p:nvPr>
            <p:ph type="sldNum" sz="quarter" idx="12"/>
          </p:nvPr>
        </p:nvSpPr>
        <p:spPr/>
        <p:txBody>
          <a:bodyPr/>
          <a:lstStyle>
            <a:extLst/>
          </a:lstStyle>
          <a:p>
            <a:fld id="{B13850B1-7B33-471A-BEAF-EA4366559F6E}" type="slidenum">
              <a:rPr lang="pt-BR" smtClean="0"/>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bg>
      <p:bgRef idx="1002">
        <a:schemeClr val="bg1"/>
      </p:bgRef>
    </p:bg>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extLst/>
          </a:lstStyle>
          <a:p>
            <a:fld id="{5CB1DA9B-BB6D-4621-85BE-4DEC441674F8}" type="datetimeFigureOut">
              <a:rPr lang="pt-BR" smtClean="0"/>
              <a:t>13/04/2013</a:t>
            </a:fld>
            <a:endParaRPr lang="pt-BR"/>
          </a:p>
        </p:txBody>
      </p:sp>
      <p:sp>
        <p:nvSpPr>
          <p:cNvPr id="4" name="Espaço Reservado para Rodapé 3"/>
          <p:cNvSpPr>
            <a:spLocks noGrp="1"/>
          </p:cNvSpPr>
          <p:nvPr>
            <p:ph type="ftr" sz="quarter" idx="11"/>
          </p:nvPr>
        </p:nvSpPr>
        <p:spPr/>
        <p:txBody>
          <a:bodyPr/>
          <a:lstStyle>
            <a:extLst/>
          </a:lstStyle>
          <a:p>
            <a:endParaRPr lang="pt-BR"/>
          </a:p>
        </p:txBody>
      </p:sp>
      <p:sp>
        <p:nvSpPr>
          <p:cNvPr id="5" name="Espaço Reservado para Número de Slide 4"/>
          <p:cNvSpPr>
            <a:spLocks noGrp="1"/>
          </p:cNvSpPr>
          <p:nvPr>
            <p:ph type="sldNum" sz="quarter" idx="12"/>
          </p:nvPr>
        </p:nvSpPr>
        <p:spPr/>
        <p:txBody>
          <a:bodyPr/>
          <a:lstStyle>
            <a:extLst/>
          </a:lstStyle>
          <a:p>
            <a:fld id="{B13850B1-7B33-471A-BEAF-EA4366559F6E}" type="slidenum">
              <a:rPr lang="pt-BR" smtClean="0"/>
              <a:t>‹nº›</a:t>
            </a:fld>
            <a:endParaRPr lang="pt-BR"/>
          </a:p>
        </p:txBody>
      </p:sp>
      <p:sp>
        <p:nvSpPr>
          <p:cNvPr id="6" name="Título 5"/>
          <p:cNvSpPr>
            <a:spLocks noGrp="1"/>
          </p:cNvSpPr>
          <p:nvPr>
            <p:ph type="title"/>
          </p:nvPr>
        </p:nvSpPr>
        <p:spPr/>
        <p:txBody>
          <a:bodyPr rtlCol="0"/>
          <a:lstStyle>
            <a:extLst/>
          </a:lstStyle>
          <a:p>
            <a:r>
              <a:rPr kumimoji="0" lang="pt-BR" smtClean="0"/>
              <a:t>Clique para editar o estilo do título mestre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extLst/>
          </a:lstStyle>
          <a:p>
            <a:fld id="{5CB1DA9B-BB6D-4621-85BE-4DEC441674F8}" type="datetimeFigureOut">
              <a:rPr lang="pt-BR" smtClean="0"/>
              <a:t>13/04/2013</a:t>
            </a:fld>
            <a:endParaRPr lang="pt-BR"/>
          </a:p>
        </p:txBody>
      </p:sp>
      <p:sp>
        <p:nvSpPr>
          <p:cNvPr id="3" name="Espaço Reservado para Rodapé 2"/>
          <p:cNvSpPr>
            <a:spLocks noGrp="1"/>
          </p:cNvSpPr>
          <p:nvPr>
            <p:ph type="ftr" sz="quarter" idx="11"/>
          </p:nvPr>
        </p:nvSpPr>
        <p:spPr/>
        <p:txBody>
          <a:bodyPr/>
          <a:lstStyle>
            <a:extLst/>
          </a:lstStyle>
          <a:p>
            <a:endParaRPr lang="pt-BR"/>
          </a:p>
        </p:txBody>
      </p:sp>
      <p:sp>
        <p:nvSpPr>
          <p:cNvPr id="4" name="Espaço Reservado para Número de Slide 3"/>
          <p:cNvSpPr>
            <a:spLocks noGrp="1"/>
          </p:cNvSpPr>
          <p:nvPr>
            <p:ph type="sldNum" sz="quarter" idx="12"/>
          </p:nvPr>
        </p:nvSpPr>
        <p:spPr/>
        <p:txBody>
          <a:bodyPr/>
          <a:lstStyle>
            <a:extLst/>
          </a:lstStyle>
          <a:p>
            <a:fld id="{B13850B1-7B33-471A-BEAF-EA4366559F6E}" type="slidenum">
              <a:rPr lang="pt-BR" smtClean="0"/>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pt-BR" smtClean="0"/>
              <a:t>Clique para editar os estilos do texto mestre</a:t>
            </a:r>
          </a:p>
        </p:txBody>
      </p:sp>
      <p:sp>
        <p:nvSpPr>
          <p:cNvPr id="4" name="Espaço Reservado para Conteúdo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6727032" y="6407944"/>
            <a:ext cx="1920240" cy="365760"/>
          </a:xfrm>
        </p:spPr>
        <p:txBody>
          <a:bodyPr/>
          <a:lstStyle>
            <a:extLst/>
          </a:lstStyle>
          <a:p>
            <a:fld id="{5CB1DA9B-BB6D-4621-85BE-4DEC441674F8}" type="datetimeFigureOut">
              <a:rPr lang="pt-BR" smtClean="0"/>
              <a:t>13/04/2013</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B13850B1-7B33-471A-BEAF-EA4366559F6E}" type="slidenum">
              <a:rPr lang="pt-BR" smtClean="0"/>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Ref idx="1002">
        <a:schemeClr val="bg1"/>
      </p:bgRef>
    </p:bg>
    <p:spTree>
      <p:nvGrpSpPr>
        <p:cNvPr id="1" name=""/>
        <p:cNvGrpSpPr/>
        <p:nvPr/>
      </p:nvGrpSpPr>
      <p:grpSpPr>
        <a:xfrm>
          <a:off x="0" y="0"/>
          <a:ext cx="0" cy="0"/>
          <a:chOff x="0" y="0"/>
          <a:chExt cx="0" cy="0"/>
        </a:xfrm>
      </p:grpSpPr>
      <p:sp>
        <p:nvSpPr>
          <p:cNvPr id="4" name="Espaço Reservado para Texto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pt-BR" smtClean="0"/>
              <a:t>Clique para editar os estilos do texto mestre</a:t>
            </a:r>
          </a:p>
        </p:txBody>
      </p:sp>
      <p:sp>
        <p:nvSpPr>
          <p:cNvPr id="3" name="Espaço Reservado para Imagem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pt-BR" smtClean="0"/>
              <a:t>Clique no ícone para adicionar uma imagem</a:t>
            </a:r>
            <a:endParaRPr kumimoji="0" lang="en-US" dirty="0"/>
          </a:p>
        </p:txBody>
      </p:sp>
      <p:sp>
        <p:nvSpPr>
          <p:cNvPr id="5" name="Espaço Reservado para Data 4"/>
          <p:cNvSpPr>
            <a:spLocks noGrp="1"/>
          </p:cNvSpPr>
          <p:nvPr>
            <p:ph type="dt" sz="half" idx="10"/>
          </p:nvPr>
        </p:nvSpPr>
        <p:spPr/>
        <p:txBody>
          <a:bodyPr/>
          <a:lstStyle>
            <a:lvl1pPr>
              <a:defRPr>
                <a:solidFill>
                  <a:schemeClr val="tx1"/>
                </a:solidFill>
              </a:defRPr>
            </a:lvl1pPr>
            <a:extLst/>
          </a:lstStyle>
          <a:p>
            <a:fld id="{5CB1DA9B-BB6D-4621-85BE-4DEC441674F8}" type="datetimeFigureOut">
              <a:rPr lang="pt-BR" smtClean="0"/>
              <a:t>13/04/2013</a:t>
            </a:fld>
            <a:endParaRPr lang="pt-BR"/>
          </a:p>
        </p:txBody>
      </p:sp>
      <p:sp>
        <p:nvSpPr>
          <p:cNvPr id="6" name="Espaço Reservado para Rodapé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pt-BR"/>
          </a:p>
        </p:txBody>
      </p:sp>
      <p:sp>
        <p:nvSpPr>
          <p:cNvPr id="7" name="Espaço Reservado para Número de Slide 6"/>
          <p:cNvSpPr>
            <a:spLocks noGrp="1"/>
          </p:cNvSpPr>
          <p:nvPr>
            <p:ph type="sldNum" sz="quarter" idx="12"/>
          </p:nvPr>
        </p:nvSpPr>
        <p:spPr/>
        <p:txBody>
          <a:bodyPr/>
          <a:lstStyle>
            <a:lvl1pPr>
              <a:defRPr>
                <a:solidFill>
                  <a:schemeClr val="tx1"/>
                </a:solidFill>
              </a:defRPr>
            </a:lvl1pPr>
            <a:extLst/>
          </a:lstStyle>
          <a:p>
            <a:fld id="{B13850B1-7B33-471A-BEAF-EA4366559F6E}" type="slidenum">
              <a:rPr lang="pt-BR" smtClean="0"/>
              <a:t>‹nº›</a:t>
            </a:fld>
            <a:endParaRPr lang="pt-BR"/>
          </a:p>
        </p:txBody>
      </p:sp>
      <p:sp>
        <p:nvSpPr>
          <p:cNvPr id="2" name="Título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pt-BR" smtClean="0"/>
              <a:t>Clique para editar o estilo do título mestre</a:t>
            </a:r>
            <a:endParaRPr kumimoji="0" lang="en-US"/>
          </a:p>
        </p:txBody>
      </p:sp>
      <p:sp>
        <p:nvSpPr>
          <p:cNvPr id="8" name="Forma livre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a livre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ângulo retângulo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ector reto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Divisa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Divisa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5CB1DA9B-BB6D-4621-85BE-4DEC441674F8}" type="datetimeFigureOut">
              <a:rPr lang="pt-BR" smtClean="0"/>
              <a:t>13/04/2013</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B13850B1-7B33-471A-BEAF-EA4366559F6E}" type="slidenum">
              <a:rPr lang="pt-BR" smtClean="0"/>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844013" y="274640"/>
            <a:ext cx="1777470" cy="5592761"/>
          </a:xfrm>
        </p:spPr>
        <p:txBody>
          <a:bodyPr vert="eaVert"/>
          <a:lstStyle>
            <a:extLs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5CB1DA9B-BB6D-4621-85BE-4DEC441674F8}" type="datetimeFigureOut">
              <a:rPr lang="pt-BR" smtClean="0"/>
              <a:t>13/04/2013</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B13850B1-7B33-471A-BEAF-EA4366559F6E}" type="slidenum">
              <a:rPr lang="pt-BR" smtClean="0"/>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a livre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a livre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ângulo retângulo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ector reto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ço Reservado para Título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pt-BR" smtClean="0"/>
              <a:t>Clique para editar o estilo do título mestre</a:t>
            </a:r>
            <a:endParaRPr kumimoji="0" lang="en-US"/>
          </a:p>
        </p:txBody>
      </p:sp>
      <p:sp>
        <p:nvSpPr>
          <p:cNvPr id="30" name="Espaço Reservado para Texto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10" name="Espaço Reservado para Data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CB1DA9B-BB6D-4621-85BE-4DEC441674F8}" type="datetimeFigureOut">
              <a:rPr lang="pt-BR" smtClean="0"/>
              <a:t>13/04/2013</a:t>
            </a:fld>
            <a:endParaRPr lang="pt-BR"/>
          </a:p>
        </p:txBody>
      </p:sp>
      <p:sp>
        <p:nvSpPr>
          <p:cNvPr id="22" name="Espaço Reservado para Rodapé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pt-BR"/>
          </a:p>
        </p:txBody>
      </p:sp>
      <p:sp>
        <p:nvSpPr>
          <p:cNvPr id="18" name="Espaço Reservado para Número de Slid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3850B1-7B33-471A-BEAF-EA4366559F6E}" type="slidenum">
              <a:rPr lang="pt-BR" smtClean="0"/>
              <a:t>‹nº›</a:t>
            </a:fld>
            <a:endParaRPr lang="pt-B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t>RELÉS</a:t>
            </a:r>
            <a:endParaRPr lang="pt-BR" dirty="0"/>
          </a:p>
        </p:txBody>
      </p:sp>
      <p:sp>
        <p:nvSpPr>
          <p:cNvPr id="3" name="Subtítulo 2"/>
          <p:cNvSpPr>
            <a:spLocks noGrp="1"/>
          </p:cNvSpPr>
          <p:nvPr>
            <p:ph type="subTitle" idx="1"/>
          </p:nvPr>
        </p:nvSpPr>
        <p:spPr/>
        <p:txBody>
          <a:bodyPr/>
          <a:lstStyle/>
          <a:p>
            <a:endParaRPr lang="pt-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lstStyle/>
          <a:p>
            <a:r>
              <a:rPr lang="pt-BR" dirty="0" smtClean="0"/>
              <a:t>Tendo o surgimento em torno do século XIX o </a:t>
            </a:r>
            <a:r>
              <a:rPr lang="pt-BR" dirty="0" smtClean="0"/>
              <a:t>Relé  </a:t>
            </a:r>
            <a:r>
              <a:rPr lang="pt-BR" dirty="0" smtClean="0"/>
              <a:t>é um dispositivo eletromecânico, formado por um magneto móvel, que se desloca unindo dois contatos metálicos. O </a:t>
            </a:r>
            <a:r>
              <a:rPr lang="pt-BR" dirty="0" smtClean="0"/>
              <a:t>Relé </a:t>
            </a:r>
            <a:r>
              <a:rPr lang="pt-BR" dirty="0" smtClean="0"/>
              <a:t>podemos dizer que foi muito utilizado nos sistemas telefônicos no tempo das centrais analógicas nas localidades mais </a:t>
            </a:r>
            <a:r>
              <a:rPr lang="pt-BR" dirty="0" smtClean="0"/>
              <a:t>remotas.</a:t>
            </a:r>
            <a:endParaRPr lang="pt-BR" dirty="0"/>
          </a:p>
        </p:txBody>
      </p:sp>
      <p:sp>
        <p:nvSpPr>
          <p:cNvPr id="3" name="Título 2"/>
          <p:cNvSpPr>
            <a:spLocks noGrp="1"/>
          </p:cNvSpPr>
          <p:nvPr>
            <p:ph type="title"/>
          </p:nvPr>
        </p:nvSpPr>
        <p:spPr/>
        <p:txBody>
          <a:bodyPr/>
          <a:lstStyle/>
          <a:p>
            <a:r>
              <a:rPr lang="pt-BR" dirty="0" smtClean="0"/>
              <a:t>O que são os relés</a:t>
            </a:r>
            <a:endParaRPr lang="pt-B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1000108"/>
            <a:ext cx="8229600" cy="5072098"/>
          </a:xfrm>
        </p:spPr>
        <p:txBody>
          <a:bodyPr/>
          <a:lstStyle/>
          <a:p>
            <a:pPr>
              <a:buNone/>
            </a:pPr>
            <a:r>
              <a:rPr lang="pt-BR" dirty="0" smtClean="0"/>
              <a:t>  Os </a:t>
            </a:r>
            <a:r>
              <a:rPr lang="pt-BR" dirty="0" smtClean="0"/>
              <a:t>relés são dispositivos simples e possuem </a:t>
            </a:r>
            <a:r>
              <a:rPr lang="pt-BR" dirty="0" smtClean="0"/>
              <a:t>quatro </a:t>
            </a:r>
            <a:r>
              <a:rPr lang="pt-BR" dirty="0" smtClean="0"/>
              <a:t>partes:</a:t>
            </a:r>
          </a:p>
          <a:p>
            <a:r>
              <a:rPr lang="pt-BR" dirty="0" smtClean="0"/>
              <a:t>eletroímã</a:t>
            </a:r>
          </a:p>
          <a:p>
            <a:r>
              <a:rPr lang="pt-BR" dirty="0" smtClean="0"/>
              <a:t>armadura que pode ser atraída pelo eletroímã</a:t>
            </a:r>
          </a:p>
          <a:p>
            <a:r>
              <a:rPr lang="pt-BR" dirty="0" smtClean="0"/>
              <a:t>mola</a:t>
            </a:r>
          </a:p>
          <a:p>
            <a:r>
              <a:rPr lang="pt-BR" dirty="0" smtClean="0"/>
              <a:t>conjunto de contatos elétricos</a:t>
            </a:r>
          </a:p>
          <a:p>
            <a:pPr>
              <a:buNone/>
            </a:pPr>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normAutofit/>
          </a:bodyPr>
          <a:lstStyle/>
          <a:p>
            <a:r>
              <a:rPr lang="pt-BR" dirty="0" smtClean="0"/>
              <a:t>Nas proximidades de um </a:t>
            </a:r>
            <a:r>
              <a:rPr lang="pt-BR" dirty="0" err="1" smtClean="0"/>
              <a:t>eletroimã</a:t>
            </a:r>
            <a:r>
              <a:rPr lang="pt-BR" dirty="0" smtClean="0"/>
              <a:t> é instalada uma armadura móvel que tem por finalidade abrir ou fechar um jogo de contatos. Quando a bobina é percorrida por uma corrente elétrica é criado um campo magnético que atua sobre a armadura, atraindo-a. Nesta atração ocorre um movimento que ativa os contatos, os quais podem ser abertos, fechados ou comutados, dependendo de sua posição.</a:t>
            </a:r>
          </a:p>
          <a:p>
            <a:endParaRPr lang="pt-BR" dirty="0"/>
          </a:p>
        </p:txBody>
      </p:sp>
      <p:sp>
        <p:nvSpPr>
          <p:cNvPr id="3" name="Título 2"/>
          <p:cNvSpPr>
            <a:spLocks noGrp="1"/>
          </p:cNvSpPr>
          <p:nvPr>
            <p:ph type="title"/>
          </p:nvPr>
        </p:nvSpPr>
        <p:spPr/>
        <p:txBody>
          <a:bodyPr/>
          <a:lstStyle/>
          <a:p>
            <a:r>
              <a:rPr lang="pt-BR" dirty="0" smtClean="0"/>
              <a:t>Funcionamento dos relés</a:t>
            </a:r>
            <a:endParaRPr lang="pt-B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lstStyle/>
          <a:p>
            <a:r>
              <a:rPr lang="pt-BR" dirty="0" smtClean="0"/>
              <a:t>Ao cessar a corrente da bobina o campo magnético também cessa, fazendo com que os contatos voltem para a posição original.</a:t>
            </a:r>
          </a:p>
          <a:p>
            <a:endParaRPr lang="pt-B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214282" y="0"/>
            <a:ext cx="8472518" cy="6007291"/>
          </a:xfrm>
        </p:spPr>
        <p:txBody>
          <a:bodyPr/>
          <a:lstStyle/>
          <a:p>
            <a:pPr>
              <a:buNone/>
            </a:pPr>
            <a:r>
              <a:rPr lang="pt-BR" dirty="0" smtClean="0"/>
              <a:t>  No </a:t>
            </a:r>
            <a:r>
              <a:rPr lang="pt-BR" dirty="0" smtClean="0"/>
              <a:t>funcionamento de um relé, na sua forma mais comum de aplicação permite três tipos </a:t>
            </a:r>
            <a:r>
              <a:rPr lang="pt-BR" dirty="0" smtClean="0"/>
              <a:t>básicos </a:t>
            </a:r>
            <a:r>
              <a:rPr lang="pt-BR" dirty="0" smtClean="0"/>
              <a:t>de funcionamento.</a:t>
            </a:r>
          </a:p>
          <a:p>
            <a:r>
              <a:rPr lang="pt-BR" sz="2400" dirty="0" smtClean="0"/>
              <a:t>Fig.1- O relé fecha o circuito entre os terminais A e B.</a:t>
            </a:r>
          </a:p>
          <a:p>
            <a:r>
              <a:rPr lang="pt-BR" sz="2400" dirty="0" smtClean="0"/>
              <a:t>Fig.2- O relé abre o circuito entre os terminais A e B.</a:t>
            </a:r>
          </a:p>
          <a:p>
            <a:r>
              <a:rPr lang="pt-BR" sz="2400" dirty="0" smtClean="0"/>
              <a:t>Fig.3- O relé comuta a tensão que entra no terminal A comutando entre o terminal B e C.</a:t>
            </a:r>
          </a:p>
          <a:p>
            <a:endParaRPr lang="pt-BR" sz="2400" dirty="0"/>
          </a:p>
        </p:txBody>
      </p:sp>
      <p:pic>
        <p:nvPicPr>
          <p:cNvPr id="4" name="Imagem 3" descr="Funcionamento Relé"/>
          <p:cNvPicPr/>
          <p:nvPr/>
        </p:nvPicPr>
        <p:blipFill>
          <a:blip r:embed="rId2"/>
          <a:srcRect/>
          <a:stretch>
            <a:fillRect/>
          </a:stretch>
        </p:blipFill>
        <p:spPr bwMode="auto">
          <a:xfrm>
            <a:off x="1428728" y="4286256"/>
            <a:ext cx="8143932" cy="2357454"/>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lstStyle/>
          <a:p>
            <a:r>
              <a:rPr lang="pt-BR" dirty="0" smtClean="0"/>
              <a:t>O objetivo do relé é utilizar pequena quantidade de energia eletromagnética(proveniente, por exemplo, de um pequeno interruptor ou circuito eletrônico simples) para mover uma armadura que pode gerar uma quantidade de energia muito maior</a:t>
            </a:r>
            <a:endParaRPr lang="pt-BR" dirty="0"/>
          </a:p>
        </p:txBody>
      </p:sp>
      <p:sp>
        <p:nvSpPr>
          <p:cNvPr id="3" name="Título 2"/>
          <p:cNvSpPr>
            <a:spLocks noGrp="1"/>
          </p:cNvSpPr>
          <p:nvPr>
            <p:ph type="title"/>
          </p:nvPr>
        </p:nvSpPr>
        <p:spPr/>
        <p:txBody>
          <a:bodyPr/>
          <a:lstStyle/>
          <a:p>
            <a:r>
              <a:rPr lang="pt-BR" dirty="0" smtClean="0"/>
              <a:t>Finalidade dos relés</a:t>
            </a:r>
            <a:endParaRPr lang="pt-B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785794"/>
            <a:ext cx="8229600" cy="5221497"/>
          </a:xfrm>
        </p:spPr>
        <p:txBody>
          <a:bodyPr>
            <a:normAutofit/>
          </a:bodyPr>
          <a:lstStyle/>
          <a:p>
            <a:r>
              <a:rPr lang="pt-BR" dirty="0" smtClean="0"/>
              <a:t>Esse equipamento, quando ligado a uma instalação, tem como função permitir o funcionamento de outros aparelhos conectados ao mesmo ou em outro circuito elétrico que estejam ligados ao relé, devido a uma alteração nas condições do equipamento pela passagem da corrente elétrica. Funciona como uma chave automática comutadora que atua pela alteração de algumas variáveis predeterminadas como temperatura, corrente elétrica, ar e campo magnético.</a:t>
            </a:r>
          </a:p>
          <a:p>
            <a:endParaRPr lang="pt-B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Tipos de relés</a:t>
            </a:r>
            <a:endParaRPr lang="pt-BR" dirty="0"/>
          </a:p>
        </p:txBody>
      </p:sp>
      <p:sp>
        <p:nvSpPr>
          <p:cNvPr id="4" name="Espaço Reservado para Texto 3"/>
          <p:cNvSpPr>
            <a:spLocks noGrp="1"/>
          </p:cNvSpPr>
          <p:nvPr>
            <p:ph type="body" idx="1"/>
          </p:nvPr>
        </p:nvSpPr>
        <p:spPr>
          <a:xfrm>
            <a:off x="4714876" y="5286388"/>
            <a:ext cx="4040188" cy="762000"/>
          </a:xfrm>
        </p:spPr>
        <p:txBody>
          <a:bodyPr/>
          <a:lstStyle/>
          <a:p>
            <a:r>
              <a:rPr lang="pt-BR" dirty="0" smtClean="0"/>
              <a:t>Relé tipo armadura</a:t>
            </a:r>
            <a:endParaRPr lang="pt-BR" dirty="0"/>
          </a:p>
        </p:txBody>
      </p:sp>
      <p:sp>
        <p:nvSpPr>
          <p:cNvPr id="5" name="Espaço Reservado para Conteúdo 4"/>
          <p:cNvSpPr>
            <a:spLocks noGrp="1"/>
          </p:cNvSpPr>
          <p:nvPr>
            <p:ph sz="quarter" idx="2"/>
          </p:nvPr>
        </p:nvSpPr>
        <p:spPr/>
        <p:txBody>
          <a:bodyPr/>
          <a:lstStyle/>
          <a:p>
            <a:pPr>
              <a:buNone/>
            </a:pPr>
            <a:endParaRPr lang="pt-BR" dirty="0" smtClean="0"/>
          </a:p>
          <a:p>
            <a:r>
              <a:rPr lang="pt-BR" dirty="0" smtClean="0"/>
              <a:t>Relés de armadura- Os relés de armadura caracterizam-se pela abertura direta dos contactos quando sujeitos a tensão.</a:t>
            </a:r>
          </a:p>
          <a:p>
            <a:endParaRPr lang="pt-BR" dirty="0"/>
          </a:p>
        </p:txBody>
      </p:sp>
      <p:pic>
        <p:nvPicPr>
          <p:cNvPr id="7" name="Espaço Reservado para Conteúdo 6" descr="rele-armadura.jpg"/>
          <p:cNvPicPr>
            <a:picLocks noGrp="1" noChangeAspect="1"/>
          </p:cNvPicPr>
          <p:nvPr>
            <p:ph sz="quarter" idx="4"/>
          </p:nvPr>
        </p:nvPicPr>
        <p:blipFill>
          <a:blip r:embed="rId2"/>
          <a:stretch>
            <a:fillRect/>
          </a:stretch>
        </p:blipFill>
        <p:spPr>
          <a:xfrm>
            <a:off x="4929190" y="1290432"/>
            <a:ext cx="3675152" cy="3638765"/>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quarter" idx="2"/>
          </p:nvPr>
        </p:nvSpPr>
        <p:spPr>
          <a:xfrm>
            <a:off x="457200" y="1444294"/>
            <a:ext cx="8043890" cy="3941763"/>
          </a:xfrm>
        </p:spPr>
        <p:txBody>
          <a:bodyPr/>
          <a:lstStyle/>
          <a:p>
            <a:r>
              <a:rPr lang="pt-BR" dirty="0" smtClean="0"/>
              <a:t>Relé núcleo móvel- Os relés de núcleo móvel têm um êmbolo em vez da armadura, sujeitos a tensão movimentam o êmbolo fechando ou abrindo os contactos</a:t>
            </a:r>
          </a:p>
          <a:p>
            <a:pPr>
              <a:buNone/>
            </a:pPr>
            <a:endParaRPr lang="pt-B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p:cNvSpPr>
            <a:spLocks noGrp="1"/>
          </p:cNvSpPr>
          <p:nvPr>
            <p:ph type="body" idx="1"/>
          </p:nvPr>
        </p:nvSpPr>
        <p:spPr>
          <a:xfrm>
            <a:off x="5102225" y="5429264"/>
            <a:ext cx="4041775" cy="762000"/>
          </a:xfrm>
        </p:spPr>
        <p:txBody>
          <a:bodyPr/>
          <a:lstStyle/>
          <a:p>
            <a:r>
              <a:rPr lang="pt-BR" dirty="0" smtClean="0"/>
              <a:t>Relé </a:t>
            </a:r>
            <a:r>
              <a:rPr lang="pt-BR" dirty="0" err="1" smtClean="0"/>
              <a:t>reed</a:t>
            </a:r>
            <a:r>
              <a:rPr lang="pt-BR" dirty="0" smtClean="0"/>
              <a:t> </a:t>
            </a:r>
            <a:endParaRPr lang="pt-BR" dirty="0"/>
          </a:p>
        </p:txBody>
      </p:sp>
      <p:sp>
        <p:nvSpPr>
          <p:cNvPr id="5" name="Espaço Reservado para Conteúdo 4"/>
          <p:cNvSpPr>
            <a:spLocks noGrp="1"/>
          </p:cNvSpPr>
          <p:nvPr>
            <p:ph sz="quarter" idx="2"/>
          </p:nvPr>
        </p:nvSpPr>
        <p:spPr/>
        <p:txBody>
          <a:bodyPr/>
          <a:lstStyle/>
          <a:p>
            <a:r>
              <a:rPr lang="pt-BR" dirty="0" smtClean="0"/>
              <a:t>Relé Reed- </a:t>
            </a:r>
            <a:r>
              <a:rPr lang="pt-BR" dirty="0" err="1" smtClean="0"/>
              <a:t>Reed-switches</a:t>
            </a:r>
            <a:r>
              <a:rPr lang="pt-BR" dirty="0" smtClean="0"/>
              <a:t>  são interruptores hermeticamente encerrados em ampolas de vidro que quando sujeitos a um campo magnético fecham os </a:t>
            </a:r>
            <a:r>
              <a:rPr lang="pt-BR" dirty="0" smtClean="0"/>
              <a:t>contatos</a:t>
            </a:r>
            <a:endParaRPr lang="pt-BR" dirty="0" smtClean="0"/>
          </a:p>
          <a:p>
            <a:endParaRPr lang="pt-BR" dirty="0"/>
          </a:p>
        </p:txBody>
      </p:sp>
      <p:pic>
        <p:nvPicPr>
          <p:cNvPr id="9" name="Espaço Reservado para Conteúdo 8" descr="rele_reed.jpg"/>
          <p:cNvPicPr>
            <a:picLocks noGrp="1" noChangeAspect="1"/>
          </p:cNvPicPr>
          <p:nvPr>
            <p:ph sz="quarter" idx="4"/>
          </p:nvPr>
        </p:nvPicPr>
        <p:blipFill>
          <a:blip r:embed="rId2"/>
          <a:stretch>
            <a:fillRect/>
          </a:stretch>
        </p:blipFill>
        <p:spPr>
          <a:xfrm>
            <a:off x="4645025" y="1786468"/>
            <a:ext cx="4041775" cy="3258076"/>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p:cNvSpPr>
            <a:spLocks noGrp="1"/>
          </p:cNvSpPr>
          <p:nvPr>
            <p:ph type="body" idx="1"/>
          </p:nvPr>
        </p:nvSpPr>
        <p:spPr/>
        <p:txBody>
          <a:bodyPr>
            <a:normAutofit/>
          </a:bodyPr>
          <a:lstStyle/>
          <a:p>
            <a:r>
              <a:rPr lang="pt-BR" dirty="0" smtClean="0"/>
              <a:t>	</a:t>
            </a:r>
            <a:r>
              <a:rPr lang="pt-BR" dirty="0" smtClean="0"/>
              <a:t>Relé DIP OU SIP</a:t>
            </a:r>
            <a:endParaRPr lang="pt-BR" dirty="0"/>
          </a:p>
        </p:txBody>
      </p:sp>
      <p:sp>
        <p:nvSpPr>
          <p:cNvPr id="5" name="Espaço Reservado para Conteúdo 4"/>
          <p:cNvSpPr>
            <a:spLocks noGrp="1"/>
          </p:cNvSpPr>
          <p:nvPr>
            <p:ph sz="quarter" idx="2"/>
          </p:nvPr>
        </p:nvSpPr>
        <p:spPr>
          <a:xfrm>
            <a:off x="457200" y="2214554"/>
            <a:ext cx="4040188" cy="3171503"/>
          </a:xfrm>
        </p:spPr>
        <p:txBody>
          <a:bodyPr/>
          <a:lstStyle/>
          <a:p>
            <a:r>
              <a:rPr lang="pt-BR" dirty="0" smtClean="0"/>
              <a:t>Rele </a:t>
            </a:r>
            <a:r>
              <a:rPr lang="pt-BR" dirty="0" err="1" smtClean="0"/>
              <a:t>Dip</a:t>
            </a:r>
            <a:r>
              <a:rPr lang="pt-BR" dirty="0" smtClean="0"/>
              <a:t> ou SIP- Relés encapsulados em caixas DIP ou SIP</a:t>
            </a:r>
          </a:p>
          <a:p>
            <a:endParaRPr lang="pt-BR" dirty="0"/>
          </a:p>
        </p:txBody>
      </p:sp>
      <p:pic>
        <p:nvPicPr>
          <p:cNvPr id="7" name="Espaço Reservado para Conteúdo 6" descr="rele-dip.gif"/>
          <p:cNvPicPr>
            <a:picLocks noGrp="1" noChangeAspect="1"/>
          </p:cNvPicPr>
          <p:nvPr>
            <p:ph sz="quarter" idx="4"/>
          </p:nvPr>
        </p:nvPicPr>
        <p:blipFill>
          <a:blip r:embed="rId2"/>
          <a:stretch>
            <a:fillRect/>
          </a:stretch>
        </p:blipFill>
        <p:spPr>
          <a:xfrm>
            <a:off x="4143372" y="1500174"/>
            <a:ext cx="4592963" cy="35719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normAutofit fontScale="92500"/>
          </a:bodyPr>
          <a:lstStyle/>
          <a:p>
            <a:r>
              <a:rPr lang="pt-BR" dirty="0" smtClean="0"/>
              <a:t>Os relés eletrônicos diferem dos relés convencionais (mecânicos) sobretudo pela ausência de partes mecânicas. Ambos os tipos de relé têm em comum uma baixa corrente de controle que não precisa de estar relacionada com a carga a ser comutada e estão isolados eletricamente da etapa de controle de carga. O relé eletrônico utiliza como comutador um TRIAC ou TIRISTOR, o isolamento com o controle é normalmente feito por um </a:t>
            </a:r>
            <a:r>
              <a:rPr lang="pt-BR" dirty="0" err="1" smtClean="0"/>
              <a:t>fotoacoplador</a:t>
            </a:r>
            <a:r>
              <a:rPr lang="pt-BR" dirty="0" smtClean="0"/>
              <a:t>.</a:t>
            </a:r>
          </a:p>
          <a:p>
            <a:r>
              <a:rPr lang="pt-BR" dirty="0" smtClean="0"/>
              <a:t> </a:t>
            </a:r>
          </a:p>
          <a:p>
            <a:endParaRPr lang="pt-BR" dirty="0"/>
          </a:p>
        </p:txBody>
      </p:sp>
      <p:sp>
        <p:nvSpPr>
          <p:cNvPr id="3" name="Título 2"/>
          <p:cNvSpPr>
            <a:spLocks noGrp="1"/>
          </p:cNvSpPr>
          <p:nvPr>
            <p:ph type="title"/>
          </p:nvPr>
        </p:nvSpPr>
        <p:spPr/>
        <p:txBody>
          <a:bodyPr/>
          <a:lstStyle/>
          <a:p>
            <a:r>
              <a:rPr lang="pt-BR" dirty="0" smtClean="0"/>
              <a:t>Relé eletrônico</a:t>
            </a:r>
            <a:endParaRPr lang="pt-B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lstStyle/>
          <a:p>
            <a:endParaRPr lang="pt-BR"/>
          </a:p>
        </p:txBody>
      </p:sp>
      <p:sp>
        <p:nvSpPr>
          <p:cNvPr id="3" name="Título 2"/>
          <p:cNvSpPr>
            <a:spLocks noGrp="1"/>
          </p:cNvSpPr>
          <p:nvPr>
            <p:ph type="title"/>
          </p:nvPr>
        </p:nvSpPr>
        <p:spPr/>
        <p:txBody>
          <a:bodyPr/>
          <a:lstStyle/>
          <a:p>
            <a:endParaRPr lang="pt-B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so">
  <a:themeElements>
    <a:clrScheme name="Concurso">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so">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so">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42</TotalTime>
  <Words>515</Words>
  <Application>Microsoft Office PowerPoint</Application>
  <PresentationFormat>Apresentação na tela (4:3)</PresentationFormat>
  <Paragraphs>30</Paragraphs>
  <Slides>14</Slides>
  <Notes>0</Notes>
  <HiddenSlides>0</HiddenSlides>
  <MMClips>0</MMClips>
  <ScaleCrop>false</ScaleCrop>
  <HeadingPairs>
    <vt:vector size="4" baseType="variant">
      <vt:variant>
        <vt:lpstr>Tema</vt:lpstr>
      </vt:variant>
      <vt:variant>
        <vt:i4>1</vt:i4>
      </vt:variant>
      <vt:variant>
        <vt:lpstr>Títulos de slides</vt:lpstr>
      </vt:variant>
      <vt:variant>
        <vt:i4>14</vt:i4>
      </vt:variant>
    </vt:vector>
  </HeadingPairs>
  <TitlesOfParts>
    <vt:vector size="15" baseType="lpstr">
      <vt:lpstr>Concurso</vt:lpstr>
      <vt:lpstr>RELÉS</vt:lpstr>
      <vt:lpstr>O que são os relés</vt:lpstr>
      <vt:lpstr>Slide 3</vt:lpstr>
      <vt:lpstr>Funcionamento dos relés</vt:lpstr>
      <vt:lpstr>Slide 5</vt:lpstr>
      <vt:lpstr>Slide 6</vt:lpstr>
      <vt:lpstr>Finalidade dos relés</vt:lpstr>
      <vt:lpstr>Slide 8</vt:lpstr>
      <vt:lpstr>Tipos de relés</vt:lpstr>
      <vt:lpstr>Slide 10</vt:lpstr>
      <vt:lpstr>Slide 11</vt:lpstr>
      <vt:lpstr>Slide 12</vt:lpstr>
      <vt:lpstr>Relé eletrônico</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RELÉS</dc:title>
  <dc:creator>João Paulo</dc:creator>
  <cp:lastModifiedBy>João Paulo</cp:lastModifiedBy>
  <cp:revision>5</cp:revision>
  <dcterms:created xsi:type="dcterms:W3CDTF">2013-04-13T11:26:50Z</dcterms:created>
  <dcterms:modified xsi:type="dcterms:W3CDTF">2013-04-13T12:09:43Z</dcterms:modified>
</cp:coreProperties>
</file>